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2" r:id="rId1"/>
  </p:sldMasterIdLst>
  <p:notesMasterIdLst>
    <p:notesMasterId r:id="rId17"/>
  </p:notesMasterIdLst>
  <p:sldIdLst>
    <p:sldId id="256" r:id="rId2"/>
    <p:sldId id="259" r:id="rId3"/>
    <p:sldId id="471" r:id="rId4"/>
    <p:sldId id="478" r:id="rId5"/>
    <p:sldId id="481" r:id="rId6"/>
    <p:sldId id="490" r:id="rId7"/>
    <p:sldId id="491" r:id="rId8"/>
    <p:sldId id="492" r:id="rId9"/>
    <p:sldId id="483" r:id="rId10"/>
    <p:sldId id="493" r:id="rId11"/>
    <p:sldId id="484" r:id="rId12"/>
    <p:sldId id="494" r:id="rId13"/>
    <p:sldId id="495" r:id="rId14"/>
    <p:sldId id="496" r:id="rId15"/>
    <p:sldId id="477" r:id="rId16"/>
  </p:sldIdLst>
  <p:sldSz cx="9906000" cy="6858000" type="A4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1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7D1D"/>
    <a:srgbClr val="C14026"/>
    <a:srgbClr val="36544F"/>
    <a:srgbClr val="41719C"/>
    <a:srgbClr val="025249"/>
    <a:srgbClr val="D4EBE9"/>
    <a:srgbClr val="60978F"/>
    <a:srgbClr val="5AB88F"/>
    <a:srgbClr val="E99866"/>
    <a:srgbClr val="57A2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67"/>
    <p:restoredTop sz="90743" autoAdjust="0"/>
  </p:normalViewPr>
  <p:slideViewPr>
    <p:cSldViewPr snapToGrid="0" snapToObjects="1">
      <p:cViewPr varScale="1">
        <p:scale>
          <a:sx n="135" d="100"/>
          <a:sy n="135" d="100"/>
        </p:scale>
        <p:origin x="248" y="160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3854BB-5908-0843-BA41-B7E7E599A04D}" type="datetimeFigureOut">
              <a:rPr lang="de-DE" smtClean="0"/>
              <a:t>05.03.18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7E9B5-BB04-A741-9555-7CF01DDDA8C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2602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939084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67E9B5-BB04-A741-9555-7CF01DDDA8C6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1268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0"/>
            <a:ext cx="9906000" cy="790222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1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9626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N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790223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xfrm>
            <a:off x="0" y="6067778"/>
            <a:ext cx="9906000" cy="790223"/>
          </a:xfrm>
          <a:prstGeom prst="rect">
            <a:avLst/>
          </a:prstGeom>
        </p:spPr>
        <p:txBody>
          <a:bodyPr lIns="0" tIns="0" rIns="0" bIns="0" anchor="ctr" anchorCtr="0"/>
          <a:lstStyle>
            <a:lvl1pPr algn="ctr">
              <a:defRPr sz="2031" b="1" i="0" cap="all" baseline="0">
                <a:solidFill>
                  <a:srgbClr val="025249"/>
                </a:solidFill>
                <a:latin typeface="Montserrat" charset="0"/>
              </a:defRPr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90686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0" y="6079066"/>
            <a:ext cx="9906000" cy="45719"/>
          </a:xfrm>
          <a:prstGeom prst="rect">
            <a:avLst/>
          </a:prstGeom>
          <a:solidFill>
            <a:srgbClr val="5AB8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1463"/>
          </a:p>
        </p:txBody>
      </p:sp>
    </p:spTree>
    <p:extLst>
      <p:ext uri="{BB962C8B-B14F-4D97-AF65-F5344CB8AC3E}">
        <p14:creationId xmlns:p14="http://schemas.microsoft.com/office/powerpoint/2010/main" val="11766460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4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60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>
          <a:xfrm>
            <a:off x="0" y="6067777"/>
            <a:ext cx="9906000" cy="790223"/>
          </a:xfrm>
        </p:spPr>
        <p:txBody>
          <a:bodyPr>
            <a:normAutofit/>
          </a:bodyPr>
          <a:lstStyle/>
          <a:p>
            <a:r>
              <a:rPr lang="de-DE" sz="1400" spc="80" dirty="0" err="1">
                <a:solidFill>
                  <a:srgbClr val="D4EBE9"/>
                </a:solidFill>
              </a:rPr>
              <a:t>Voxxed</a:t>
            </a:r>
            <a:r>
              <a:rPr lang="de-DE" sz="1400" spc="80" dirty="0">
                <a:solidFill>
                  <a:srgbClr val="D4EBE9"/>
                </a:solidFill>
              </a:rPr>
              <a:t> DAYS VIENNA| MARCH 2018 | @</a:t>
            </a:r>
            <a:r>
              <a:rPr lang="de-DE" sz="1400" spc="80" dirty="0" err="1">
                <a:solidFill>
                  <a:srgbClr val="D4EBE9"/>
                </a:solidFill>
              </a:rPr>
              <a:t>nilshartmann</a:t>
            </a:r>
            <a:endParaRPr lang="de-DE" sz="1400" spc="80" dirty="0">
              <a:solidFill>
                <a:srgbClr val="D4EBE9"/>
              </a:solidFill>
            </a:endParaRPr>
          </a:p>
        </p:txBody>
      </p:sp>
      <p:sp>
        <p:nvSpPr>
          <p:cNvPr id="3" name="Rechteck 2"/>
          <p:cNvSpPr/>
          <p:nvPr/>
        </p:nvSpPr>
        <p:spPr>
          <a:xfrm>
            <a:off x="300541" y="1537033"/>
            <a:ext cx="7643439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Let's</a:t>
            </a:r>
            <a:r>
              <a:rPr lang="de-DE" sz="11300" b="1" dirty="0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 type!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7" name="Textfeld 6"/>
          <p:cNvSpPr txBox="1"/>
          <p:nvPr/>
        </p:nvSpPr>
        <p:spPr>
          <a:xfrm>
            <a:off x="463345" y="1311991"/>
            <a:ext cx="45079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 </a:t>
            </a:r>
            <a:r>
              <a:rPr lang="de-DE" sz="16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| HTTPS://NILSHARTMANN.NET</a:t>
            </a:r>
          </a:p>
        </p:txBody>
      </p:sp>
      <p:sp>
        <p:nvSpPr>
          <p:cNvPr id="8" name="Rechteck 7"/>
          <p:cNvSpPr/>
          <p:nvPr/>
        </p:nvSpPr>
        <p:spPr>
          <a:xfrm>
            <a:off x="4992670" y="4248416"/>
            <a:ext cx="31077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b="1" dirty="0" err="1">
                <a:solidFill>
                  <a:srgbClr val="025249"/>
                </a:solidFill>
              </a:rPr>
              <a:t>Slides</a:t>
            </a:r>
            <a:r>
              <a:rPr lang="de-DE" b="1" dirty="0">
                <a:solidFill>
                  <a:srgbClr val="025249"/>
                </a:solidFill>
              </a:rPr>
              <a:t>: http://</a:t>
            </a:r>
            <a:r>
              <a:rPr lang="de-DE" b="1" dirty="0" err="1">
                <a:solidFill>
                  <a:srgbClr val="025249"/>
                </a:solidFill>
              </a:rPr>
              <a:t>bit.ly</a:t>
            </a:r>
            <a:r>
              <a:rPr lang="de-DE" b="1" dirty="0">
                <a:solidFill>
                  <a:srgbClr val="025249"/>
                </a:solidFill>
              </a:rPr>
              <a:t>/</a:t>
            </a:r>
            <a:r>
              <a:rPr lang="de-DE" b="1" dirty="0" err="1">
                <a:solidFill>
                  <a:srgbClr val="025249"/>
                </a:solidFill>
              </a:rPr>
              <a:t>oose-react</a:t>
            </a:r>
            <a:endParaRPr lang="de-DE" b="1" dirty="0">
              <a:solidFill>
                <a:srgbClr val="FF0000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463344" y="3368304"/>
            <a:ext cx="90373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A </a:t>
            </a:r>
            <a:r>
              <a:rPr lang="de-DE" sz="36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practical</a:t>
            </a:r>
            <a:r>
              <a:rPr lang="de-DE" sz="3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6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introduction</a:t>
            </a:r>
            <a:r>
              <a:rPr lang="de-DE" sz="3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6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to</a:t>
            </a:r>
            <a:r>
              <a:rPr lang="de-DE" sz="3600" b="1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600" b="1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3600" b="1" dirty="0">
              <a:solidFill>
                <a:srgbClr val="36544F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2775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-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Usage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405207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alternative: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Type ("a String </a:t>
            </a:r>
            <a:r>
              <a:rPr lang="en-US" sz="1463" u="sng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(might be undefined)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function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(p: Person)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console.log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(`Hello, ${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}`);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p.lastName.toUpperCase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(); // Error: Object is possibly null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null});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777}); // Error: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not a string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sayHello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'Klaus',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'Mueller', age: 32}); // OK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11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Generics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4312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Person { name: string };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Movie { title: string };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movies:</a:t>
            </a:r>
            <a:r>
              <a:rPr lang="en-US" sz="1463" dirty="0" err="1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Array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&lt;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</a:t>
            </a:r>
            <a:r>
              <a:rPr lang="en-US" sz="1463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&gt;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= [];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({name: 'Klaus'}); 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movies.push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'Batman'});     // OK</a:t>
            </a:r>
          </a:p>
          <a:p>
            <a:pPr>
              <a:lnSpc>
                <a:spcPct val="120000"/>
              </a:lnSpc>
            </a:pP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persons.push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({title: 'Casablanca'}) // error ('title' not in Person)</a:t>
            </a:r>
          </a:p>
        </p:txBody>
      </p:sp>
    </p:spTree>
    <p:extLst>
      <p:ext uri="{BB962C8B-B14F-4D97-AF65-F5344CB8AC3E}">
        <p14:creationId xmlns:p14="http://schemas.microsoft.com/office/powerpoint/2010/main" val="1383919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 Alias</a:t>
            </a:r>
          </a:p>
        </p:txBody>
      </p:sp>
    </p:spTree>
    <p:extLst>
      <p:ext uri="{BB962C8B-B14F-4D97-AF65-F5344CB8AC3E}">
        <p14:creationId xmlns:p14="http://schemas.microsoft.com/office/powerpoint/2010/main" val="13662074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Union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Type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Guards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8344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Advanced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51146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HTTPS://NILSHARTMANN.NET | 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Rechteck 2"/>
          <p:cNvSpPr/>
          <p:nvPr/>
        </p:nvSpPr>
        <p:spPr>
          <a:xfrm>
            <a:off x="1154048" y="1029940"/>
            <a:ext cx="75979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5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Thank</a:t>
            </a:r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5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you</a:t>
            </a:r>
            <a:r>
              <a:rPr lang="de-DE" sz="5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!</a:t>
            </a:r>
          </a:p>
        </p:txBody>
      </p:sp>
      <p:sp>
        <p:nvSpPr>
          <p:cNvPr id="4" name="Rechteck 3"/>
          <p:cNvSpPr/>
          <p:nvPr/>
        </p:nvSpPr>
        <p:spPr>
          <a:xfrm>
            <a:off x="521340" y="3337398"/>
            <a:ext cx="8863324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38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Questions</a:t>
            </a:r>
            <a:r>
              <a:rPr lang="de-DE" sz="138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?</a:t>
            </a:r>
          </a:p>
        </p:txBody>
      </p:sp>
      <p:sp>
        <p:nvSpPr>
          <p:cNvPr id="6" name="Rechteck 5"/>
          <p:cNvSpPr/>
          <p:nvPr/>
        </p:nvSpPr>
        <p:spPr>
          <a:xfrm>
            <a:off x="3188799" y="1836717"/>
            <a:ext cx="35284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2000" b="1" dirty="0" err="1">
                <a:solidFill>
                  <a:srgbClr val="025249"/>
                </a:solidFill>
              </a:rPr>
              <a:t>Slides</a:t>
            </a:r>
            <a:r>
              <a:rPr lang="de-DE" sz="2000" b="1" dirty="0">
                <a:solidFill>
                  <a:srgbClr val="025249"/>
                </a:solidFill>
              </a:rPr>
              <a:t>: http://</a:t>
            </a:r>
            <a:r>
              <a:rPr lang="de-DE" sz="2000" b="1" dirty="0" err="1">
                <a:solidFill>
                  <a:srgbClr val="025249"/>
                </a:solidFill>
              </a:rPr>
              <a:t>bit.ly</a:t>
            </a:r>
            <a:r>
              <a:rPr lang="de-DE" sz="2000" b="1" dirty="0">
                <a:solidFill>
                  <a:srgbClr val="025249"/>
                </a:solidFill>
              </a:rPr>
              <a:t>/</a:t>
            </a:r>
            <a:r>
              <a:rPr lang="de-DE" sz="2000" b="1" dirty="0" err="1">
                <a:solidFill>
                  <a:srgbClr val="025249"/>
                </a:solidFill>
              </a:rPr>
              <a:t>oose-react</a:t>
            </a:r>
            <a:endParaRPr lang="de-DE" sz="2000" b="1" dirty="0">
              <a:solidFill>
                <a:srgbClr val="0252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1093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pc="80" dirty="0"/>
              <a:t>@</a:t>
            </a:r>
            <a:r>
              <a:rPr lang="de-DE" spc="80" dirty="0" err="1"/>
              <a:t>nilshartmann</a:t>
            </a:r>
            <a:endParaRPr lang="de-DE" spc="80" dirty="0"/>
          </a:p>
        </p:txBody>
      </p:sp>
      <p:sp>
        <p:nvSpPr>
          <p:cNvPr id="3" name="Textfeld 2"/>
          <p:cNvSpPr txBox="1"/>
          <p:nvPr/>
        </p:nvSpPr>
        <p:spPr>
          <a:xfrm>
            <a:off x="2477001" y="420867"/>
            <a:ext cx="495199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3600" b="1" dirty="0">
                <a:solidFill>
                  <a:srgbClr val="36544F"/>
                </a:solidFill>
                <a:latin typeface="Source Sans Pro" charset="0"/>
                <a:ea typeface="Source Sans Pro" charset="0"/>
                <a:cs typeface="Source Sans Pro" charset="0"/>
              </a:rPr>
              <a:t>NILS HARTMANN</a:t>
            </a:r>
          </a:p>
          <a:p>
            <a:pPr algn="ctr"/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Software Developer </a:t>
            </a:r>
            <a:r>
              <a:rPr lang="de-DE" sz="2400" b="1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from</a:t>
            </a:r>
            <a:r>
              <a:rPr lang="de-DE" sz="2400" b="1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Hamburg</a:t>
            </a:r>
          </a:p>
          <a:p>
            <a:pPr algn="ctr"/>
            <a:endParaRPr lang="de-DE" sz="2400" b="1" dirty="0">
              <a:solidFill>
                <a:srgbClr val="41719C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JavaScript, Java</a:t>
            </a:r>
          </a:p>
          <a:p>
            <a:pPr algn="ctr"/>
            <a:r>
              <a:rPr lang="de-DE" sz="2400" b="1" dirty="0">
                <a:solidFill>
                  <a:srgbClr val="41719C"/>
                </a:solidFill>
                <a:latin typeface="Source Sans Pro" charset="0"/>
                <a:ea typeface="Source Sans Pro" charset="0"/>
                <a:cs typeface="Source Sans Pro" charset="0"/>
              </a:rPr>
              <a:t>Trainings, Workshops</a:t>
            </a:r>
            <a:endParaRPr lang="de-DE" sz="3200" b="1" dirty="0">
              <a:solidFill>
                <a:srgbClr val="36544F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893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1154048" y="3176854"/>
            <a:ext cx="759790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e-DE" sz="3900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"JavaScript </a:t>
            </a:r>
            <a:r>
              <a:rPr lang="de-DE" sz="3900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that</a:t>
            </a:r>
            <a:r>
              <a:rPr lang="de-DE" sz="3900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 </a:t>
            </a:r>
            <a:r>
              <a:rPr lang="de-DE" sz="3900" dirty="0" err="1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scales</a:t>
            </a:r>
            <a:r>
              <a:rPr lang="de-DE" sz="3900" dirty="0">
                <a:solidFill>
                  <a:srgbClr val="EF7D1D"/>
                </a:solidFill>
                <a:latin typeface="Montserrat" charset="0"/>
                <a:ea typeface="Montserrat" charset="0"/>
                <a:cs typeface="Montserrat" charset="0"/>
              </a:rPr>
              <a:t>"</a:t>
            </a:r>
          </a:p>
        </p:txBody>
      </p:sp>
      <p:sp>
        <p:nvSpPr>
          <p:cNvPr id="4" name="Rechteck 3"/>
          <p:cNvSpPr/>
          <p:nvPr/>
        </p:nvSpPr>
        <p:spPr>
          <a:xfrm>
            <a:off x="846747" y="3797848"/>
            <a:ext cx="8212505" cy="18312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de-DE" sz="11300" b="1" dirty="0" err="1">
                <a:solidFill>
                  <a:srgbClr val="025249"/>
                </a:solidFill>
                <a:latin typeface="Montserrat" charset="0"/>
                <a:ea typeface="Montserrat" charset="0"/>
                <a:cs typeface="Montserrat" charset="0"/>
              </a:rPr>
              <a:t>TypeScript</a:t>
            </a:r>
            <a:endParaRPr lang="de-DE" sz="2000" b="1" dirty="0">
              <a:solidFill>
                <a:srgbClr val="025249"/>
              </a:solidFill>
              <a:latin typeface="Montserrat" charset="0"/>
              <a:ea typeface="Montserrat" charset="0"/>
              <a:cs typeface="Montserrat" charset="0"/>
            </a:endParaRPr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DCF768D8-5B85-6843-AD0A-D9DEB9902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60633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Background: </a:t>
            </a:r>
            <a:r>
              <a:rPr lang="de-DE" dirty="0" err="1"/>
              <a:t>TypeScript</a:t>
            </a:r>
            <a:endParaRPr lang="de-DE" dirty="0"/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TypeScript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: </a:t>
            </a: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Superset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of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JavaScript </a:t>
            </a:r>
            <a:r>
              <a:rPr lang="de-DE" sz="2400" b="1" dirty="0" err="1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with</a:t>
            </a:r>
            <a:r>
              <a:rPr lang="de-DE" sz="2400" b="1" dirty="0">
                <a:solidFill>
                  <a:srgbClr val="EF7D1D"/>
                </a:solidFill>
                <a:latin typeface="Source Sans Pro Semibold" charset="0"/>
                <a:ea typeface="Source Sans Pro Semibold" charset="0"/>
                <a:cs typeface="Source Sans Pro Semibold" charset="0"/>
              </a:rPr>
              <a:t> Type System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Every JavaScript Code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valid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code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should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be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...)</a:t>
            </a:r>
          </a:p>
          <a:p>
            <a:pPr marL="285750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compiles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TypeScript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into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JavaScript-Code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Compiler Supports JSX (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for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React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Apps)</a:t>
            </a:r>
          </a:p>
          <a:p>
            <a:pPr marL="742950" lvl="1" indent="-28575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Very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good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IDE Support </a:t>
            </a:r>
          </a:p>
          <a:p>
            <a:pPr marL="800100" lvl="1" indent="-342900">
              <a:lnSpc>
                <a:spcPct val="120000"/>
              </a:lnSpc>
              <a:buFont typeface="Arial" charset="0"/>
              <a:buChar char="•"/>
            </a:pP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esp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. VS Code </a:t>
            </a:r>
            <a:r>
              <a:rPr lang="de-DE" sz="2400" dirty="0" err="1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and</a:t>
            </a:r>
            <a:r>
              <a:rPr lang="de-DE" sz="2400" dirty="0">
                <a:solidFill>
                  <a:srgbClr val="025249"/>
                </a:solidFill>
                <a:latin typeface="Source Sans Pro" charset="0"/>
                <a:ea typeface="Source Sans Pro" charset="0"/>
                <a:cs typeface="Source Sans Pro" charset="0"/>
              </a:rPr>
              <a:t> IDEA</a:t>
            </a:r>
          </a:p>
          <a:p>
            <a:pPr marL="342900" indent="-342900">
              <a:lnSpc>
                <a:spcPct val="120000"/>
              </a:lnSpc>
              <a:buFont typeface="Arial" charset="0"/>
              <a:buChar char="•"/>
            </a:pPr>
            <a:endParaRPr lang="de-DE" sz="2400" dirty="0">
              <a:solidFill>
                <a:srgbClr val="025249"/>
              </a:solidFill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  <a:p>
            <a:pPr>
              <a:lnSpc>
                <a:spcPct val="120000"/>
              </a:lnSpc>
            </a:pPr>
            <a:endParaRPr lang="de-DE" sz="2400" dirty="0">
              <a:latin typeface="Source Sans Pro" charset="0"/>
              <a:ea typeface="Source Sans Pro" charset="0"/>
              <a:cs typeface="Source Sans Pro" charset="0"/>
            </a:endParaRP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 rotWithShape="1">
          <a:blip r:embed="rId2"/>
          <a:srcRect l="18996"/>
          <a:stretch/>
        </p:blipFill>
        <p:spPr>
          <a:xfrm>
            <a:off x="4857482" y="3629671"/>
            <a:ext cx="4845318" cy="306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304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0805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EF7D1D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5586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27013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Functions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8783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Functions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Specifying Types is optional, Types </a:t>
            </a:r>
            <a:r>
              <a:rPr lang="en-US" sz="1463" b="1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will then be </a:t>
            </a: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inferred: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result = 7; inferred Type: number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Error (inferred type of </a:t>
            </a:r>
            <a:r>
              <a:rPr lang="en-US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6973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04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Using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37819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Variables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let foo: string; // built-in types, for example: string, number, </a:t>
            </a:r>
            <a:r>
              <a:rPr lang="en-US" sz="1463" dirty="0" err="1">
                <a:solidFill>
                  <a:srgbClr val="025249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boolean</a:t>
            </a: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b="1" dirty="0">
              <a:solidFill>
                <a:srgbClr val="EF7D1D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6544F"/>
                </a:solidFill>
                <a:latin typeface="Source Code Pro" charset="0"/>
                <a:ea typeface="Source Code Pro" charset="0"/>
                <a:cs typeface="Source Code Pro" charset="0"/>
              </a:rPr>
              <a:t>Functions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function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(what: string) {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   return `Saying: ${what}`;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" charset="0"/>
              <a:ea typeface="Source Code Pro" charset="0"/>
              <a:cs typeface="Source Code Pro" charset="0"/>
            </a:endParaRPr>
          </a:p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EF7D1D"/>
                </a:solidFill>
                <a:latin typeface="Source Code Pro" charset="0"/>
                <a:ea typeface="Source Code Pro" charset="0"/>
                <a:cs typeface="Source Code Pro" charset="0"/>
              </a:rPr>
              <a:t>Specifying Types is optional, Types will be inferred: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let result = 7; inferred Type: number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result = </a:t>
            </a:r>
            <a:r>
              <a:rPr lang="en-US" sz="1463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('Lars') // Error (inferred type of </a:t>
            </a:r>
            <a:r>
              <a:rPr lang="en-US" sz="1463" b="1" dirty="0" err="1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sayIt</a:t>
            </a:r>
            <a:r>
              <a:rPr lang="en-US" sz="1463" dirty="0">
                <a:solidFill>
                  <a:srgbClr val="025249"/>
                </a:solidFill>
                <a:latin typeface="Source Code Pro" charset="0"/>
                <a:ea typeface="Source Code Pro" charset="0"/>
                <a:cs typeface="Source Code Pro" charset="0"/>
              </a:rPr>
              <a:t>: string)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025249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33485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Typescript</a:t>
            </a:r>
            <a:r>
              <a:rPr lang="de-DE" dirty="0"/>
              <a:t> - Syntax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203200" y="1268793"/>
            <a:ext cx="9499600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Defining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own</a:t>
            </a:r>
            <a:r>
              <a:rPr lang="de-DE" sz="2400" b="1" dirty="0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 </a:t>
            </a:r>
            <a:r>
              <a:rPr lang="de-DE" sz="2400" b="1" dirty="0" err="1">
                <a:solidFill>
                  <a:srgbClr val="EF7D1D"/>
                </a:solidFill>
                <a:latin typeface="Source Sans Pro" charset="0"/>
                <a:ea typeface="Source Sans Pro" charset="0"/>
                <a:cs typeface="Source Sans Pro" charset="0"/>
              </a:rPr>
              <a:t>Types</a:t>
            </a:r>
            <a:endParaRPr lang="de-DE" sz="2400" b="1" dirty="0">
              <a:solidFill>
                <a:srgbClr val="EF7D1D"/>
              </a:solidFill>
              <a:latin typeface="Source Sans Pro" charset="0"/>
              <a:ea typeface="Source Sans Pro" charset="0"/>
              <a:cs typeface="Source Sans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320736" y="1929621"/>
            <a:ext cx="9279032" cy="189096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63" dirty="0">
                <a:solidFill>
                  <a:schemeClr val="accent2">
                    <a:lumMod val="75000"/>
                  </a:schemeClr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interface 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Person {           // alternative: type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firstName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string, 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lastName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: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string|null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,     // </a:t>
            </a:r>
            <a:r>
              <a:rPr lang="en-US" sz="1463" dirty="0" err="1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nullable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Type ("a String </a:t>
            </a:r>
            <a:r>
              <a:rPr lang="en-US" sz="1463" u="sng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or</a:t>
            </a: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null")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  age?: number               // optional type (might be undefined)</a:t>
            </a:r>
          </a:p>
          <a:p>
            <a:pPr>
              <a:lnSpc>
                <a:spcPct val="120000"/>
              </a:lnSpc>
            </a:pPr>
            <a:r>
              <a:rPr lang="en-US" sz="1463" dirty="0">
                <a:solidFill>
                  <a:srgbClr val="36544F"/>
                </a:solidFill>
                <a:latin typeface="Source Code Pro Medium" charset="0"/>
                <a:ea typeface="Source Code Pro Medium" charset="0"/>
                <a:cs typeface="Source Code Pro Medium" charset="0"/>
              </a:rPr>
              <a:t>}</a:t>
            </a: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  <a:p>
            <a:pPr>
              <a:lnSpc>
                <a:spcPct val="120000"/>
              </a:lnSpc>
            </a:pPr>
            <a:endParaRPr lang="en-US" sz="1463" dirty="0">
              <a:solidFill>
                <a:srgbClr val="36544F"/>
              </a:solidFill>
              <a:latin typeface="Source Code Pro Medium" charset="0"/>
              <a:ea typeface="Source Code Pro Medium" charset="0"/>
              <a:cs typeface="Source Code Pr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55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Benutzerdefiniert 3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025249"/>
      </a:folHlink>
    </a:clrScheme>
    <a:fontScheme name="Office-Design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607</Words>
  <Application>Microsoft Macintosh PowerPoint</Application>
  <PresentationFormat>A4-Papier (210 x 297 mm)</PresentationFormat>
  <Paragraphs>112</Paragraphs>
  <Slides>15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8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Montserrat</vt:lpstr>
      <vt:lpstr>Source Code Pro</vt:lpstr>
      <vt:lpstr>Source Code Pro Medium</vt:lpstr>
      <vt:lpstr>Source Sans Pro</vt:lpstr>
      <vt:lpstr>Source Sans Pro Semibold</vt:lpstr>
      <vt:lpstr>Office-Design</vt:lpstr>
      <vt:lpstr>Voxxed DAYS VIENNA| MARCH 2018 | @nilshartmann</vt:lpstr>
      <vt:lpstr>@nilshartmann</vt:lpstr>
      <vt:lpstr>PowerPoint-Präsentation</vt:lpstr>
      <vt:lpstr>Background: TypeScript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Typescript - Syntax</vt:lpstr>
      <vt:lpstr>HTTPS://NILSHARTMANN.NET | @nilshartmann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Nils Hartmann</dc:creator>
  <cp:lastModifiedBy>Nils Hartmann</cp:lastModifiedBy>
  <cp:revision>427</cp:revision>
  <cp:lastPrinted>2016-09-28T15:33:57Z</cp:lastPrinted>
  <dcterms:created xsi:type="dcterms:W3CDTF">2016-03-28T15:59:53Z</dcterms:created>
  <dcterms:modified xsi:type="dcterms:W3CDTF">2018-03-05T19:46:19Z</dcterms:modified>
</cp:coreProperties>
</file>

<file path=docProps/thumbnail.jpeg>
</file>